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92" r:id="rId2"/>
  </p:sldMasterIdLst>
  <p:sldIdLst>
    <p:sldId id="256" r:id="rId3"/>
    <p:sldId id="258" r:id="rId4"/>
    <p:sldId id="272" r:id="rId5"/>
    <p:sldId id="273" r:id="rId6"/>
    <p:sldId id="274" r:id="rId7"/>
    <p:sldId id="275" r:id="rId8"/>
    <p:sldId id="260" r:id="rId9"/>
    <p:sldId id="270" r:id="rId10"/>
    <p:sldId id="262" r:id="rId11"/>
    <p:sldId id="269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CC"/>
    <a:srgbClr val="00FFFF"/>
    <a:srgbClr val="FFCCFF"/>
    <a:srgbClr val="05A5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    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Лист1!$A$2:$A$8</c:f>
              <c:strCache>
                <c:ptCount val="7"/>
                <c:pt idx="0">
                  <c:v>Чиновники</c:v>
                </c:pt>
                <c:pt idx="1">
                  <c:v>сотрудники ГИБДД</c:v>
                </c:pt>
                <c:pt idx="2">
                  <c:v>сотрудники полиции</c:v>
                </c:pt>
                <c:pt idx="3">
                  <c:v>Работники мед. учереждений</c:v>
                </c:pt>
                <c:pt idx="4">
                  <c:v>Работники образования</c:v>
                </c:pt>
                <c:pt idx="5">
                  <c:v>Судебные приставы</c:v>
                </c:pt>
                <c:pt idx="6">
                  <c:v>Адвокаты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65</c:v>
                </c:pt>
                <c:pt idx="1">
                  <c:v>10</c:v>
                </c:pt>
                <c:pt idx="2">
                  <c:v>8</c:v>
                </c:pt>
                <c:pt idx="3">
                  <c:v>5</c:v>
                </c:pt>
                <c:pt idx="4">
                  <c:v>5</c:v>
                </c:pt>
                <c:pt idx="5">
                  <c:v>4</c:v>
                </c:pt>
                <c:pt idx="6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>
        <c:manualLayout>
          <c:xMode val="edge"/>
          <c:yMode val="edge"/>
          <c:x val="0.56736489708157911"/>
          <c:y val="0.10504416964111009"/>
          <c:w val="0.42406606480981696"/>
          <c:h val="0.8430267716774511"/>
        </c:manualLayout>
      </c:layout>
      <c:overlay val="0"/>
      <c:txPr>
        <a:bodyPr/>
        <a:lstStyle/>
        <a:p>
          <a:pPr>
            <a:defRPr sz="20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03B0-9812-4EB0-BFCD-30986F15BEE4}" type="datetimeFigureOut">
              <a:rPr lang="ru-RU" smtClean="0">
                <a:solidFill>
                  <a:srgbClr val="C9C2D1"/>
                </a:solidFill>
              </a:rPr>
              <a:pPr/>
              <a:t>23.07.2018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C9C2D1"/>
              </a:solidFill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B66-DFAF-4B86-AA81-BFB556915282}" type="slidenum">
              <a:rPr lang="ru-RU" smtClean="0">
                <a:solidFill>
                  <a:srgbClr val="C9C2D1"/>
                </a:solidFill>
              </a:rPr>
              <a:pPr/>
              <a:t>‹#›</a:t>
            </a:fld>
            <a:endParaRPr lang="ru-RU">
              <a:solidFill>
                <a:srgbClr val="C9C2D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03B0-9812-4EB0-BFCD-30986F15BEE4}" type="datetimeFigureOut">
              <a:rPr lang="ru-RU" smtClean="0">
                <a:solidFill>
                  <a:srgbClr val="C9C2D1"/>
                </a:solidFill>
              </a:rPr>
              <a:pPr/>
              <a:t>23.07.2018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C9C2D1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B66-DFAF-4B86-AA81-BFB556915282}" type="slidenum">
              <a:rPr lang="ru-RU" smtClean="0">
                <a:solidFill>
                  <a:srgbClr val="C9C2D1"/>
                </a:solidFill>
              </a:rPr>
              <a:pPr/>
              <a:t>‹#›</a:t>
            </a:fld>
            <a:endParaRPr lang="ru-RU">
              <a:solidFill>
                <a:srgbClr val="C9C2D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03B0-9812-4EB0-BFCD-30986F15BEE4}" type="datetimeFigureOut">
              <a:rPr lang="ru-RU" smtClean="0">
                <a:solidFill>
                  <a:srgbClr val="C9C2D1"/>
                </a:solidFill>
              </a:rPr>
              <a:pPr/>
              <a:t>23.07.2018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C9C2D1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B66-DFAF-4B86-AA81-BFB556915282}" type="slidenum">
              <a:rPr lang="ru-RU" smtClean="0">
                <a:solidFill>
                  <a:srgbClr val="C9C2D1"/>
                </a:solidFill>
              </a:rPr>
              <a:pPr/>
              <a:t>‹#›</a:t>
            </a:fld>
            <a:endParaRPr lang="ru-RU">
              <a:solidFill>
                <a:srgbClr val="C9C2D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03B0-9812-4EB0-BFCD-30986F15BEE4}" type="datetimeFigureOut">
              <a:rPr lang="ru-RU" smtClean="0">
                <a:solidFill>
                  <a:srgbClr val="C9C2D1"/>
                </a:solidFill>
              </a:rPr>
              <a:pPr/>
              <a:t>23.07.2018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C9C2D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B66-DFAF-4B86-AA81-BFB556915282}" type="slidenum">
              <a:rPr lang="ru-RU" smtClean="0">
                <a:solidFill>
                  <a:srgbClr val="C9C2D1"/>
                </a:solidFill>
              </a:rPr>
              <a:pPr/>
              <a:t>‹#›</a:t>
            </a:fld>
            <a:endParaRPr lang="ru-RU">
              <a:solidFill>
                <a:srgbClr val="C9C2D1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03B0-9812-4EB0-BFCD-30986F15BEE4}" type="datetimeFigureOut">
              <a:rPr lang="ru-RU" smtClean="0">
                <a:solidFill>
                  <a:srgbClr val="C9C2D1"/>
                </a:solidFill>
              </a:rPr>
              <a:pPr/>
              <a:t>23.07.2018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C9C2D1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B66-DFAF-4B86-AA81-BFB556915282}" type="slidenum">
              <a:rPr lang="ru-RU" smtClean="0">
                <a:solidFill>
                  <a:srgbClr val="C9C2D1"/>
                </a:solidFill>
              </a:rPr>
              <a:pPr/>
              <a:t>‹#›</a:t>
            </a:fld>
            <a:endParaRPr lang="ru-RU">
              <a:solidFill>
                <a:srgbClr val="C9C2D1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03B0-9812-4EB0-BFCD-30986F15BEE4}" type="datetimeFigureOut">
              <a:rPr lang="ru-RU" smtClean="0">
                <a:solidFill>
                  <a:srgbClr val="C9C2D1"/>
                </a:solidFill>
              </a:rPr>
              <a:pPr/>
              <a:t>23.07.2018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7C9AB66-DFAF-4B86-AA81-BFB556915282}" type="slidenum">
              <a:rPr lang="ru-RU" smtClean="0">
                <a:solidFill>
                  <a:srgbClr val="C9C2D1"/>
                </a:solidFill>
              </a:rPr>
              <a:pPr/>
              <a:t>‹#›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>
              <a:solidFill>
                <a:srgbClr val="C9C2D1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03B0-9812-4EB0-BFCD-30986F15BEE4}" type="datetimeFigureOut">
              <a:rPr lang="ru-RU" smtClean="0">
                <a:solidFill>
                  <a:srgbClr val="C9C2D1"/>
                </a:solidFill>
              </a:rPr>
              <a:pPr/>
              <a:t>23.07.2018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C9C2D1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B66-DFAF-4B86-AA81-BFB556915282}" type="slidenum">
              <a:rPr lang="ru-RU" smtClean="0">
                <a:solidFill>
                  <a:srgbClr val="C9C2D1"/>
                </a:solidFill>
              </a:rPr>
              <a:pPr/>
              <a:t>‹#›</a:t>
            </a:fld>
            <a:endParaRPr lang="ru-RU">
              <a:solidFill>
                <a:srgbClr val="C9C2D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03B0-9812-4EB0-BFCD-30986F15BEE4}" type="datetimeFigureOut">
              <a:rPr lang="ru-RU" smtClean="0">
                <a:solidFill>
                  <a:srgbClr val="C9C2D1"/>
                </a:solidFill>
              </a:rPr>
              <a:pPr/>
              <a:t>23.07.2018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C9C2D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87C9AB66-DFAF-4B86-AA81-BFB556915282}" type="slidenum">
              <a:rPr lang="ru-RU" smtClean="0">
                <a:solidFill>
                  <a:srgbClr val="C9C2D1"/>
                </a:solidFill>
              </a:rPr>
              <a:pPr/>
              <a:t>‹#›</a:t>
            </a:fld>
            <a:endParaRPr lang="ru-RU">
              <a:solidFill>
                <a:srgbClr val="C9C2D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38D03B0-9812-4EB0-BFCD-30986F15BEE4}" type="datetimeFigureOut">
              <a:rPr lang="ru-RU" smtClean="0">
                <a:solidFill>
                  <a:srgbClr val="C9C2D1"/>
                </a:solidFill>
              </a:rPr>
              <a:pPr/>
              <a:t>23.07.2018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C9C2D1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B66-DFAF-4B86-AA81-BFB556915282}" type="slidenum">
              <a:rPr lang="ru-RU" smtClean="0">
                <a:solidFill>
                  <a:srgbClr val="C9C2D1"/>
                </a:solidFill>
              </a:rPr>
              <a:pPr/>
              <a:t>‹#›</a:t>
            </a:fld>
            <a:endParaRPr lang="ru-RU">
              <a:solidFill>
                <a:srgbClr val="C9C2D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03B0-9812-4EB0-BFCD-30986F15BEE4}" type="datetimeFigureOut">
              <a:rPr lang="ru-RU" smtClean="0">
                <a:solidFill>
                  <a:srgbClr val="C9C2D1"/>
                </a:solidFill>
              </a:rPr>
              <a:pPr/>
              <a:t>23.07.2018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C9C2D1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B66-DFAF-4B86-AA81-BFB556915282}" type="slidenum">
              <a:rPr lang="ru-RU" smtClean="0">
                <a:solidFill>
                  <a:srgbClr val="C9C2D1"/>
                </a:solidFill>
              </a:rPr>
              <a:pPr/>
              <a:t>‹#›</a:t>
            </a:fld>
            <a:endParaRPr lang="ru-RU">
              <a:solidFill>
                <a:srgbClr val="C9C2D1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D03B0-9812-4EB0-BFCD-30986F15BEE4}" type="datetimeFigureOut">
              <a:rPr lang="ru-RU" smtClean="0">
                <a:solidFill>
                  <a:srgbClr val="C9C2D1"/>
                </a:solidFill>
              </a:rPr>
              <a:pPr/>
              <a:t>23.07.2018</a:t>
            </a:fld>
            <a:endParaRPr lang="ru-RU">
              <a:solidFill>
                <a:srgbClr val="C9C2D1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C9C2D1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9AB66-DFAF-4B86-AA81-BFB556915282}" type="slidenum">
              <a:rPr lang="ru-RU" smtClean="0">
                <a:solidFill>
                  <a:srgbClr val="C9C2D1"/>
                </a:solidFill>
              </a:rPr>
              <a:pPr/>
              <a:t>‹#›</a:t>
            </a:fld>
            <a:endParaRPr lang="ru-RU">
              <a:solidFill>
                <a:srgbClr val="C9C2D1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C99DB41-F87C-4BCB-AD0F-661A92023D18}" type="datetimeFigureOut">
              <a:rPr lang="ru-RU" smtClean="0"/>
              <a:pPr/>
              <a:t>23.07.2018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CFF1D57-B04E-437C-964B-D2D567D52F8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0" i="1" dirty="0" smtClean="0">
                <a:effectLst/>
              </a:rPr>
              <a:t>Коррупция </a:t>
            </a:r>
            <a:r>
              <a:rPr lang="ru-RU" b="0" i="1" dirty="0">
                <a:effectLst/>
              </a:rPr>
              <a:t>и методы борьбы </a:t>
            </a:r>
            <a:r>
              <a:rPr lang="ru-RU" b="0" i="1" dirty="0" smtClean="0">
                <a:effectLst/>
              </a:rPr>
              <a:t/>
            </a:r>
            <a:br>
              <a:rPr lang="ru-RU" b="0" i="1" dirty="0" smtClean="0">
                <a:effectLst/>
              </a:rPr>
            </a:br>
            <a:r>
              <a:rPr lang="ru-RU" b="0" i="1" dirty="0" smtClean="0">
                <a:effectLst/>
              </a:rPr>
              <a:t>с </a:t>
            </a:r>
            <a:r>
              <a:rPr lang="ru-RU" b="0" i="1" dirty="0">
                <a:effectLst/>
              </a:rPr>
              <a:t>ней</a:t>
            </a:r>
            <a:br>
              <a:rPr lang="ru-RU" b="0" i="1" dirty="0">
                <a:effectLst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556000"/>
            <a:ext cx="6400800" cy="1817215"/>
          </a:xfrm>
        </p:spPr>
        <p:txBody>
          <a:bodyPr>
            <a:noAutofit/>
          </a:bodyPr>
          <a:lstStyle/>
          <a:p>
            <a:r>
              <a:rPr lang="ru-RU" b="1" i="1" dirty="0">
                <a:solidFill>
                  <a:schemeClr val="tx1"/>
                </a:solidFill>
              </a:rPr>
              <a:t>"Руки их обращены к тому, чтоб уметь делать зло; начальник требует подарков, и судья судит за взятки, а вельможи высказывают злые хотения души своей и извращают дело</a:t>
            </a:r>
            <a:r>
              <a:rPr lang="ru-RU" b="1" i="1" dirty="0" smtClean="0">
                <a:solidFill>
                  <a:schemeClr val="tx1"/>
                </a:solidFill>
              </a:rPr>
              <a:t>"</a:t>
            </a:r>
          </a:p>
          <a:p>
            <a:r>
              <a:rPr lang="ru-RU" b="1" i="1" dirty="0" smtClean="0">
                <a:solidFill>
                  <a:schemeClr val="tx1"/>
                </a:solidFill>
              </a:rPr>
              <a:t>(</a:t>
            </a:r>
            <a:r>
              <a:rPr lang="ru-RU" b="1" i="1" dirty="0">
                <a:solidFill>
                  <a:schemeClr val="tx1"/>
                </a:solidFill>
              </a:rPr>
              <a:t>Книга пророка Михея, 7:3)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60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76873"/>
            <a:ext cx="8216506" cy="4032448"/>
          </a:xfrm>
        </p:spPr>
        <p:txBody>
          <a:bodyPr>
            <a:normAutofit/>
          </a:bodyPr>
          <a:lstStyle/>
          <a:p>
            <a:pPr marL="36576" indent="0" algn="ctr">
              <a:buNone/>
            </a:pPr>
            <a:r>
              <a:rPr lang="ru-RU" dirty="0">
                <a:solidFill>
                  <a:schemeClr val="tx1"/>
                </a:solidFill>
              </a:rPr>
              <a:t>По </a:t>
            </a:r>
            <a:r>
              <a:rPr lang="ru-RU" dirty="0" smtClean="0">
                <a:solidFill>
                  <a:schemeClr val="tx1"/>
                </a:solidFill>
              </a:rPr>
              <a:t>определению </a:t>
            </a:r>
            <a:r>
              <a:rPr lang="ru-RU" dirty="0">
                <a:solidFill>
                  <a:schemeClr val="tx1"/>
                </a:solidFill>
              </a:rPr>
              <a:t>коррупция - это злоупотребление доверенной властью в частных интересах. В Федеральном законе РФ "О противодействии коррупции" дается максимально четкое определение: "злоупотребление служебным положением, дача взятки, получение взятки, злоупотребление полномочиями, коммерческий подкуп либо иное незаконное использование физическим лицом своего должностного положения вопреки законным интересам общества и государства в целях получен</a:t>
            </a:r>
            <a:r>
              <a:rPr lang="ru-RU" dirty="0"/>
              <a:t>ия </a:t>
            </a:r>
            <a:r>
              <a:rPr lang="ru-RU" dirty="0">
                <a:solidFill>
                  <a:schemeClr val="tx1"/>
                </a:solidFill>
              </a:rPr>
              <a:t>выгоды".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Понятие коррупции</a:t>
            </a:r>
          </a:p>
        </p:txBody>
      </p:sp>
    </p:spTree>
    <p:extLst>
      <p:ext uri="{BB962C8B-B14F-4D97-AF65-F5344CB8AC3E}">
        <p14:creationId xmlns:p14="http://schemas.microsoft.com/office/powerpoint/2010/main" val="340473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23528" y="908720"/>
            <a:ext cx="8229600" cy="21602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"Князья твои законопреступники и сообщники воров; все они любят подарки, и гоняются за мздою…"; 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"Горе тем; которые за подарки оправдывают виновного и правых лишают законного!"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5632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древности.</a:t>
            </a:r>
            <a:endParaRPr lang="ru-RU" dirty="0"/>
          </a:p>
        </p:txBody>
      </p:sp>
      <p:pic>
        <p:nvPicPr>
          <p:cNvPr id="1026" name="Picture 2" descr="Коррупция в России в XVII-XIX века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924944"/>
            <a:ext cx="4655840" cy="34918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56046948"/>
      </p:ext>
    </p:extLst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2265040"/>
          </a:xfrm>
        </p:spPr>
        <p:txBody>
          <a:bodyPr>
            <a:normAutofit fontScale="85000" lnSpcReduction="20000"/>
          </a:bodyPr>
          <a:lstStyle/>
          <a:p>
            <a:pPr marL="36576" indent="0">
              <a:buNone/>
            </a:pPr>
            <a:r>
              <a:rPr lang="ru-RU" dirty="0" smtClean="0"/>
              <a:t>Мздоимство упоминается в русских летописях XIII в. Первое законодательное ограничение коррупционных действий принадлежит Ивану III. Его внук Иван Грозный в 1561 году ввел Судную грамоту, которая устанавливала санкции в виде смертной казни за получение взятки судебными чиновниками местного земского управления. Историко-правовые исследования неопровержимо доказывают, что коррупция существовала в обществе всегда, как только возник управленческий аппарат.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219200"/>
          </a:xfrm>
        </p:spPr>
        <p:txBody>
          <a:bodyPr/>
          <a:lstStyle/>
          <a:p>
            <a:r>
              <a:rPr lang="ru-RU" dirty="0" smtClean="0"/>
              <a:t>Во времена Ивана  </a:t>
            </a:r>
            <a:r>
              <a:rPr lang="ru-RU" dirty="0" smtClean="0"/>
              <a:t>III</a:t>
            </a:r>
            <a:endParaRPr lang="ru-RU" dirty="0"/>
          </a:p>
        </p:txBody>
      </p:sp>
      <p:pic>
        <p:nvPicPr>
          <p:cNvPr id="15362" name="Picture 2" descr="Поход Ивана III на Новгород в 1471 году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046033"/>
            <a:ext cx="4881368" cy="35283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9292951"/>
      </p:ext>
    </p:extLst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2409056"/>
          </a:xfrm>
        </p:spPr>
        <p:txBody>
          <a:bodyPr>
            <a:normAutofit/>
          </a:bodyPr>
          <a:lstStyle/>
          <a:p>
            <a:pPr marL="36576" indent="0"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Ко времени Алексея Михайловича Романова относится практически единственный народный бунт анти- коррупционной направленности. Он произошел в Москве в 1648 г. и закончился победой москвичей: хотя часть города сгорела вместе с немалым количеством мирных жителей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219200"/>
          </a:xfrm>
        </p:spPr>
        <p:txBody>
          <a:bodyPr/>
          <a:lstStyle/>
          <a:p>
            <a:r>
              <a:rPr lang="ru-RU" dirty="0" smtClean="0"/>
              <a:t>Продолжение </a:t>
            </a:r>
            <a:r>
              <a:rPr lang="ru-RU" dirty="0" smtClean="0"/>
              <a:t>истории</a:t>
            </a:r>
            <a:endParaRPr lang="ru-RU" dirty="0"/>
          </a:p>
        </p:txBody>
      </p:sp>
      <p:pic>
        <p:nvPicPr>
          <p:cNvPr id="17410" name="Picture 2" descr="Этот день в Русской истории Сегодня мы чтим память Царей Але…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3501008"/>
            <a:ext cx="3170161" cy="32599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1562511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Упоминание о коррупции в своде законов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24000"/>
            <a:ext cx="8219256" cy="1977008"/>
          </a:xfrm>
        </p:spPr>
        <p:txBody>
          <a:bodyPr>
            <a:normAutofit fontScale="62500" lnSpcReduction="20000"/>
          </a:bodyPr>
          <a:lstStyle/>
          <a:p>
            <a:pPr marL="36576" indent="0">
              <a:buNone/>
            </a:pPr>
            <a:r>
              <a:rPr lang="ru-RU" dirty="0" smtClean="0"/>
              <a:t>Вопросы уголовной ответственности за взяточничество и иные формы проявления корыстных злоупотреблений по службе нашли отражение в принятом в 1649 г. Соборном уложении. Статьи 5 и 7 Соборного уложения предусматривали уголовную ответственность за принятие вознаграждения должностными лицами судебных органов, а статья 6 расширяла круг субъектов подлежащих ответственности за получение взятки, то есть к ним стали относиться и лица, которые выполняли те же функции, что и судебные чиновники.</a:t>
            </a:r>
            <a:endParaRPr lang="ru-RU" dirty="0"/>
          </a:p>
        </p:txBody>
      </p:sp>
      <p:pic>
        <p:nvPicPr>
          <p:cNvPr id="18434" name="Picture 2" descr="First they ignore you, then they laugh at you, then they fight you, then you win. Mohandas Ghandhi - &quot;Сравнительная история зве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501008"/>
            <a:ext cx="3904337" cy="2924944"/>
          </a:xfrm>
          <a:prstGeom prst="rect">
            <a:avLst/>
          </a:prstGeom>
          <a:noFill/>
        </p:spPr>
      </p:pic>
      <p:pic>
        <p:nvPicPr>
          <p:cNvPr id="18436" name="Picture 4" descr="Скачать Царь Алексей Михайлович - Соборное уложение / 1649 &quot; Открытый торрент трекер. Скачать через торрент фильмы, игр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501008"/>
            <a:ext cx="2542750" cy="30343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77673384"/>
      </p:ext>
    </p:extLst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2067" y="2204864"/>
            <a:ext cx="7408333" cy="4032448"/>
          </a:xfrm>
        </p:spPr>
        <p:txBody>
          <a:bodyPr>
            <a:normAutofit fontScale="70000" lnSpcReduction="20000"/>
          </a:bodyPr>
          <a:lstStyle/>
          <a:p>
            <a:pPr marL="36576" indent="0">
              <a:buNone/>
            </a:pPr>
            <a:r>
              <a:rPr lang="ru-RU" sz="2900" b="1" dirty="0">
                <a:solidFill>
                  <a:schemeClr val="tx1"/>
                </a:solidFill>
              </a:rPr>
              <a:t>В чем же корни коррупции</a:t>
            </a:r>
            <a:r>
              <a:rPr lang="ru-RU" sz="2900" b="1" dirty="0" smtClean="0">
                <a:solidFill>
                  <a:schemeClr val="tx1"/>
                </a:solidFill>
              </a:rPr>
              <a:t>?</a:t>
            </a:r>
          </a:p>
          <a:p>
            <a:pPr marL="36576" indent="0">
              <a:buNone/>
            </a:pPr>
            <a:endParaRPr lang="ru-RU" sz="2900" b="1" dirty="0">
              <a:solidFill>
                <a:schemeClr val="tx1"/>
              </a:solidFill>
            </a:endParaRPr>
          </a:p>
          <a:p>
            <a:pPr marL="36576" indent="0">
              <a:buNone/>
            </a:pPr>
            <a:r>
              <a:rPr lang="ru-RU" sz="2900" dirty="0">
                <a:solidFill>
                  <a:schemeClr val="tx1"/>
                </a:solidFill>
              </a:rPr>
              <a:t>- Низкая заработная плата государственных служащих</a:t>
            </a:r>
          </a:p>
          <a:p>
            <a:pPr marL="36576" indent="0">
              <a:buNone/>
            </a:pPr>
            <a:r>
              <a:rPr lang="ru-RU" sz="2900" dirty="0">
                <a:solidFill>
                  <a:schemeClr val="tx1"/>
                </a:solidFill>
              </a:rPr>
              <a:t>- Незнание законов</a:t>
            </a:r>
          </a:p>
          <a:p>
            <a:pPr marL="36576" indent="0">
              <a:buNone/>
            </a:pPr>
            <a:r>
              <a:rPr lang="ru-RU" sz="2900" dirty="0">
                <a:solidFill>
                  <a:schemeClr val="tx1"/>
                </a:solidFill>
              </a:rPr>
              <a:t>- Желание легкой наживы</a:t>
            </a:r>
          </a:p>
          <a:p>
            <a:pPr marL="36576" indent="0">
              <a:buNone/>
            </a:pPr>
            <a:r>
              <a:rPr lang="ru-RU" sz="2900" dirty="0">
                <a:solidFill>
                  <a:schemeClr val="tx1"/>
                </a:solidFill>
              </a:rPr>
              <a:t>- Частая сменяемость лиц на различных должностях</a:t>
            </a:r>
          </a:p>
          <a:p>
            <a:pPr marL="36576" indent="0">
              <a:buNone/>
            </a:pPr>
            <a:r>
              <a:rPr lang="ru-RU" sz="2900" dirty="0">
                <a:solidFill>
                  <a:schemeClr val="tx1"/>
                </a:solidFill>
              </a:rPr>
              <a:t>- Нестабильность в стране</a:t>
            </a:r>
          </a:p>
          <a:p>
            <a:pPr marL="36576" indent="0">
              <a:buNone/>
            </a:pPr>
            <a:r>
              <a:rPr lang="ru-RU" sz="2900" dirty="0">
                <a:solidFill>
                  <a:schemeClr val="tx1"/>
                </a:solidFill>
              </a:rPr>
              <a:t>- Коррупция как привычка</a:t>
            </a:r>
          </a:p>
          <a:p>
            <a:pPr marL="36576" indent="0">
              <a:buNone/>
            </a:pPr>
            <a:r>
              <a:rPr lang="ru-RU" sz="2900" dirty="0">
                <a:solidFill>
                  <a:schemeClr val="tx1"/>
                </a:solidFill>
              </a:rPr>
              <a:t>- Низкий уровень жизни населения</a:t>
            </a:r>
          </a:p>
          <a:p>
            <a:pPr marL="36576" indent="0">
              <a:buNone/>
            </a:pPr>
            <a:r>
              <a:rPr lang="ru-RU" sz="2900" dirty="0">
                <a:solidFill>
                  <a:schemeClr val="tx1"/>
                </a:solidFill>
              </a:rPr>
              <a:t>- Слабая развитость государственных институтов</a:t>
            </a:r>
          </a:p>
          <a:p>
            <a:pPr marL="36576" indent="0">
              <a:buNone/>
            </a:pPr>
            <a:r>
              <a:rPr lang="ru-RU" sz="2900" dirty="0">
                <a:solidFill>
                  <a:schemeClr val="tx1"/>
                </a:solidFill>
              </a:rPr>
              <a:t>- Безработица</a:t>
            </a:r>
          </a:p>
          <a:p>
            <a:pPr marL="36576" indent="0">
              <a:buNone/>
            </a:pPr>
            <a:r>
              <a:rPr lang="ru-RU" sz="2900" dirty="0">
                <a:solidFill>
                  <a:schemeClr val="tx1"/>
                </a:solidFill>
              </a:rPr>
              <a:t>- Неразвитость институтов гражданского общества</a:t>
            </a:r>
          </a:p>
          <a:p>
            <a:pPr marL="36576" indent="0">
              <a:buNone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Причины возникновения коррупции</a:t>
            </a:r>
          </a:p>
        </p:txBody>
      </p:sp>
    </p:spTree>
    <p:extLst>
      <p:ext uri="{BB962C8B-B14F-4D97-AF65-F5344CB8AC3E}">
        <p14:creationId xmlns:p14="http://schemas.microsoft.com/office/powerpoint/2010/main" val="22371031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9658486"/>
              </p:ext>
            </p:extLst>
          </p:nvPr>
        </p:nvGraphicFramePr>
        <p:xfrm>
          <a:off x="232453" y="2099554"/>
          <a:ext cx="8892480" cy="4742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1570186"/>
          </a:xfrm>
        </p:spPr>
        <p:txBody>
          <a:bodyPr>
            <a:noAutofit/>
          </a:bodyPr>
          <a:lstStyle/>
          <a:p>
            <a:r>
              <a:rPr lang="ru-RU" sz="3600" dirty="0" smtClean="0"/>
              <a:t>Профессиональная коррумпированность</a:t>
            </a:r>
            <a:br>
              <a:rPr lang="ru-RU" sz="3600" dirty="0" smtClean="0"/>
            </a:br>
            <a:r>
              <a:rPr lang="ru-RU" sz="3600" dirty="0" smtClean="0"/>
              <a:t>по материалам СМИ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9116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6635080" cy="4525963"/>
          </a:xfrm>
        </p:spPr>
        <p:txBody>
          <a:bodyPr>
            <a:normAutofit/>
          </a:bodyPr>
          <a:lstStyle/>
          <a:p>
            <a:pPr marL="36576" indent="0">
              <a:buNone/>
            </a:pPr>
            <a:endParaRPr lang="ru-RU" dirty="0" smtClean="0"/>
          </a:p>
          <a:p>
            <a:pPr marL="36576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"</a:t>
            </a:r>
            <a:r>
              <a:rPr lang="ru-RU" dirty="0">
                <a:solidFill>
                  <a:schemeClr val="tx1"/>
                </a:solidFill>
              </a:rPr>
              <a:t>Коррупция, как рак, препятствует экономическому развитию" </a:t>
            </a:r>
            <a:r>
              <a:rPr lang="ru-RU" dirty="0" smtClean="0">
                <a:solidFill>
                  <a:schemeClr val="tx1"/>
                </a:solidFill>
              </a:rPr>
              <a:t>   </a:t>
            </a:r>
          </a:p>
          <a:p>
            <a:pPr marL="36576" indent="0">
              <a:buNone/>
            </a:pPr>
            <a:r>
              <a:rPr lang="ru-RU" dirty="0" smtClean="0">
                <a:solidFill>
                  <a:schemeClr val="tx1"/>
                </a:solidFill>
              </a:rPr>
              <a:t>                    (</a:t>
            </a:r>
            <a:r>
              <a:rPr lang="ru-RU" dirty="0">
                <a:solidFill>
                  <a:schemeClr val="tx1"/>
                </a:solidFill>
              </a:rPr>
              <a:t>Джеймс </a:t>
            </a:r>
            <a:r>
              <a:rPr lang="ru-RU" dirty="0" smtClean="0">
                <a:solidFill>
                  <a:schemeClr val="tx1"/>
                </a:solidFill>
              </a:rPr>
              <a:t>Вольфенсон)</a:t>
            </a:r>
          </a:p>
          <a:p>
            <a:pPr marL="36576" indent="0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36576" indent="0">
              <a:buNone/>
            </a:pPr>
            <a:r>
              <a:rPr lang="ru-RU" dirty="0">
                <a:solidFill>
                  <a:schemeClr val="tx1"/>
                </a:solidFill>
              </a:rPr>
              <a:t>"Корни этого явления [коррупции] лежат в том, что значительная часть населения просто плюет на соблюдение законов". </a:t>
            </a:r>
            <a:r>
              <a:rPr lang="ru-RU" dirty="0" smtClean="0">
                <a:solidFill>
                  <a:schemeClr val="tx1"/>
                </a:solidFill>
              </a:rPr>
              <a:t>            </a:t>
            </a:r>
          </a:p>
          <a:p>
            <a:pPr marL="36576" indent="0">
              <a:buNone/>
            </a:pP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                                    (</a:t>
            </a:r>
            <a:r>
              <a:rPr lang="ru-RU" dirty="0">
                <a:solidFill>
                  <a:schemeClr val="tx1"/>
                </a:solidFill>
              </a:rPr>
              <a:t>Д.А. </a:t>
            </a:r>
            <a:r>
              <a:rPr lang="ru-RU" dirty="0" smtClean="0">
                <a:solidFill>
                  <a:schemeClr val="tx1"/>
                </a:solidFill>
              </a:rPr>
              <a:t>Медведев)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Влияние и последствия коррупции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005064"/>
            <a:ext cx="2127250" cy="232886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498" y="1484784"/>
            <a:ext cx="1428750" cy="2228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93232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7833" y="2204864"/>
            <a:ext cx="7408333" cy="403244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3600" dirty="0" smtClean="0">
                <a:solidFill>
                  <a:schemeClr val="tx1"/>
                </a:solidFill>
              </a:rPr>
              <a:t>Не давать взятки</a:t>
            </a:r>
          </a:p>
          <a:p>
            <a:pPr>
              <a:buFont typeface="Wingdings" pitchFamily="2" charset="2"/>
              <a:buChar char="ü"/>
            </a:pPr>
            <a:r>
              <a:rPr lang="ru-RU" sz="3600" dirty="0" smtClean="0">
                <a:solidFill>
                  <a:schemeClr val="tx1"/>
                </a:solidFill>
              </a:rPr>
              <a:t>Ужесточить законы</a:t>
            </a:r>
          </a:p>
          <a:p>
            <a:pPr>
              <a:buFont typeface="Wingdings" pitchFamily="2" charset="2"/>
              <a:buChar char="ü"/>
            </a:pPr>
            <a:r>
              <a:rPr lang="ru-RU" sz="3600" dirty="0" smtClean="0">
                <a:solidFill>
                  <a:schemeClr val="tx1"/>
                </a:solidFill>
              </a:rPr>
              <a:t>Повысить зарплату</a:t>
            </a:r>
          </a:p>
          <a:p>
            <a:pPr>
              <a:buFont typeface="Wingdings" pitchFamily="2" charset="2"/>
              <a:buChar char="ü"/>
            </a:pPr>
            <a:r>
              <a:rPr lang="ru-RU" sz="3600" dirty="0" smtClean="0">
                <a:solidFill>
                  <a:schemeClr val="tx1"/>
                </a:solidFill>
              </a:rPr>
              <a:t>Навести порядок в стране</a:t>
            </a:r>
          </a:p>
          <a:p>
            <a:pPr>
              <a:buFont typeface="Wingdings" pitchFamily="2" charset="2"/>
              <a:buChar char="ü"/>
            </a:pPr>
            <a:r>
              <a:rPr lang="ru-RU" sz="3600" dirty="0" smtClean="0">
                <a:solidFill>
                  <a:schemeClr val="tx1"/>
                </a:solidFill>
              </a:rPr>
              <a:t>Воспитать нетерпимость к коррупции и уважение к закону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Как бороться с коррупцией?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3057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2564904"/>
            <a:ext cx="7624357" cy="3672408"/>
          </a:xfrm>
        </p:spPr>
        <p:txBody>
          <a:bodyPr>
            <a:normAutofit lnSpcReduction="10000"/>
          </a:bodyPr>
          <a:lstStyle/>
          <a:p>
            <a:pPr marL="36576" indent="0" algn="ctr">
              <a:buNone/>
            </a:pPr>
            <a:r>
              <a:rPr lang="ru-RU" dirty="0">
                <a:solidFill>
                  <a:schemeClr val="tx1"/>
                </a:solidFill>
              </a:rPr>
              <a:t>"Возможно управлять страной с плохими законами, но невозможно управлять страной с недисциплинированными </a:t>
            </a:r>
            <a:r>
              <a:rPr lang="ru-RU" dirty="0" smtClean="0">
                <a:solidFill>
                  <a:schemeClr val="tx1"/>
                </a:solidFill>
              </a:rPr>
              <a:t>чиновниками»</a:t>
            </a:r>
          </a:p>
          <a:p>
            <a:pPr marL="36576" indent="0"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(Канцлер Германской империи Отто Фон Бисмарк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</a:p>
          <a:p>
            <a:pPr marL="36576" indent="0" algn="ctr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36576" indent="0" algn="ctr">
              <a:buNone/>
            </a:pPr>
            <a:r>
              <a:rPr lang="ru-RU" dirty="0">
                <a:solidFill>
                  <a:schemeClr val="tx1"/>
                </a:solidFill>
              </a:rPr>
              <a:t>"Если мы ликвидируем государство, мы ликвидируем коррупцию</a:t>
            </a:r>
            <a:r>
              <a:rPr lang="ru-RU" dirty="0" smtClean="0">
                <a:solidFill>
                  <a:schemeClr val="tx1"/>
                </a:solidFill>
              </a:rPr>
              <a:t>".</a:t>
            </a:r>
          </a:p>
          <a:p>
            <a:pPr marL="36576" indent="0" algn="ctr">
              <a:buNone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(Гэри Стэнли Беккер - экономист, лауреат Нобелевской премии по экономике 1992 года)</a:t>
            </a:r>
          </a:p>
          <a:p>
            <a:pPr marL="36576" indent="0">
              <a:buNone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Заключение</a:t>
            </a:r>
          </a:p>
        </p:txBody>
      </p:sp>
    </p:spTree>
    <p:extLst>
      <p:ext uri="{BB962C8B-B14F-4D97-AF65-F5344CB8AC3E}">
        <p14:creationId xmlns:p14="http://schemas.microsoft.com/office/powerpoint/2010/main" val="393950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лна">
  <a:themeElements>
    <a:clrScheme name="Красный и оранжевый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419</TotalTime>
  <Words>506</Words>
  <Application>Microsoft Office PowerPoint</Application>
  <PresentationFormat>Экран (4:3)</PresentationFormat>
  <Paragraphs>48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Candara</vt:lpstr>
      <vt:lpstr>Franklin Gothic Book</vt:lpstr>
      <vt:lpstr>Symbol</vt:lpstr>
      <vt:lpstr>Wingdings</vt:lpstr>
      <vt:lpstr>Wingdings 2</vt:lpstr>
      <vt:lpstr>1_Техническая</vt:lpstr>
      <vt:lpstr>Волна</vt:lpstr>
      <vt:lpstr>Коррупция и методы борьбы  с ней </vt:lpstr>
      <vt:lpstr>Понятие коррупции</vt:lpstr>
      <vt:lpstr>В древности.</vt:lpstr>
      <vt:lpstr>Во времена Ивана  III</vt:lpstr>
      <vt:lpstr>Продолжение истории</vt:lpstr>
      <vt:lpstr>Упоминание о коррупции в своде законов</vt:lpstr>
      <vt:lpstr>Причины возникновения коррупции</vt:lpstr>
      <vt:lpstr>Профессиональная коррумпированность по материалам СМИ</vt:lpstr>
      <vt:lpstr>Влияние и последствия коррупции</vt:lpstr>
      <vt:lpstr>Как бороться с коррупцией?</vt:lpstr>
      <vt:lpstr>Заключение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Коррупция и методы борьбы с ней</dc:title>
  <dc:creator>Wadim</dc:creator>
  <cp:lastModifiedBy>user</cp:lastModifiedBy>
  <cp:revision>22</cp:revision>
  <dcterms:created xsi:type="dcterms:W3CDTF">2014-11-30T14:50:50Z</dcterms:created>
  <dcterms:modified xsi:type="dcterms:W3CDTF">2018-07-23T12:07:59Z</dcterms:modified>
</cp:coreProperties>
</file>